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3" r:id="rId2"/>
    <p:sldId id="256" r:id="rId3"/>
    <p:sldId id="257" r:id="rId4"/>
    <p:sldId id="274" r:id="rId5"/>
    <p:sldId id="275" r:id="rId6"/>
    <p:sldId id="276" r:id="rId7"/>
    <p:sldId id="277" r:id="rId8"/>
    <p:sldId id="278" r:id="rId9"/>
    <p:sldId id="268" r:id="rId10"/>
    <p:sldId id="279" r:id="rId11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E1F7FF"/>
    <a:srgbClr val="DFF1F7"/>
    <a:srgbClr val="B7ECFF"/>
    <a:srgbClr val="EF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0" autoAdjust="0"/>
    <p:restoredTop sz="94625" autoAdjust="0"/>
  </p:normalViewPr>
  <p:slideViewPr>
    <p:cSldViewPr snapToGrid="0">
      <p:cViewPr varScale="1">
        <p:scale>
          <a:sx n="83" d="100"/>
          <a:sy n="83" d="100"/>
        </p:scale>
        <p:origin x="12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839AF-A1D6-4FCA-8FB4-43026CA80B07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81EE0-516C-4042-8EAE-88B062A29E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478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7524F23-8D79-47FF-A8DA-BFD2D9258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D64B2C6A-12B4-4A45-A114-1C2533548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5764E5D-9169-4A45-B299-BFDDFB41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AAA14-1FEB-4775-AB72-2A7EF202AB16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58460A9-607F-424A-B9B9-DA38D059D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3DE2F076-AF7B-4CDB-9C8B-DE6643752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sz="2400"/>
            </a:lvl1pPr>
          </a:lstStyle>
          <a:p>
            <a:fld id="{61988611-1C92-4F00-9D2B-E74DF293D57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084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65DF03D-CBA3-438E-A6CF-F93F18F2B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463C49F2-7430-43F6-B89B-8AE233FE8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F1DE48B-B416-49E2-8BC9-CCBC0AD3C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C34E5-E6E2-4D22-9354-189CDD0DD708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A9039D5E-CDBF-4981-B685-7E2F6C793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532B872-8EC3-44C5-8142-B91751951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1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D630E4F7-51F3-4781-AB80-529D889F42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BC2FBCDE-8627-4321-9D96-F945FB086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C76811A-13FF-424E-A22E-813DE1BB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EC2CA-D419-4A46-8B53-4AB3D89A47E2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1A71BFD5-DF62-414A-8164-D2101C185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829BDA0-4943-4ECD-88CC-63A80D223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88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272D62C-4434-48BC-B83C-D323DE836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BCE6471-7142-460D-B62C-7ED37BEC1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1DE5EFB-E2BB-4430-B495-1F75BB955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E1293-550D-43C2-9F27-CD55C0CF3FC8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09204AC3-ABDA-4E39-ACD2-BEB3135E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E7B4BCC-9442-4257-8A58-EBEB2E479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 sz="2400"/>
            </a:lvl1pPr>
          </a:lstStyle>
          <a:p>
            <a:fld id="{61988611-1C92-4F00-9D2B-E74DF293D57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1769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8E172DE-95DE-4DB8-AB93-44535927D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FCBC7ED-14EF-4ECF-8E98-611F50449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CDD68DC-9318-4B08-8550-8AE516C3A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C1FC-096C-44DA-82A9-4986C4924F94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AAE48D3-D88B-4C4B-BF23-0123AEC5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84DB16C-CF47-404C-8CA5-61A01FEF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22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819EBA1-B5C5-4392-ACA5-7F7C2C46D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941292E-4152-4228-8137-F49C68653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B213F14F-86F6-470A-86BB-228B0C8B1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9D8B9DA4-7BCE-40E8-BAE1-47A6E28DA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0A25-9329-48EA-9F10-DC4E7241B5EC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38650E9D-E46A-485D-9F1B-B0D825E0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29823B9F-D419-4CC3-A893-1C4C30846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04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DCD91F53-C1EC-4052-862E-9E06E99D5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DC17E59-B752-490B-9205-E1541A86B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F1E67C3-263C-44CD-894C-434BC189B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95DC7A97-11EA-413C-9152-8074C1199D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6F1EEC91-B095-4C76-A1C5-704ECAD74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ED44C649-51B6-439D-B611-49544E277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916C1-0084-4EDF-9CEC-9AAB9C8641B6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1BB93E86-CD3B-47AF-B016-CF2F31FF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5EB54038-9E06-493A-9D5B-422B75C6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53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8004606-A230-48CF-B692-8259F90C0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4E5E584A-19EA-4CAA-A75C-CE589AD1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9DFC0-A199-445D-B80A-50C7CDF1ED5A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47902B05-2172-44B3-941B-0FD834AC1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0D0B3F1C-6819-4882-8E37-582E50EF2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343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41AF802D-E417-42B4-86AE-3ED99AC08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9D15D-6B6C-4219-A159-8400C24162BA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AC669434-6860-40D9-830C-8C9BEB206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75AB4D93-8C9E-4785-95C2-5BF09D38A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30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040047A-54E3-4492-8475-918110284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7012098-91CD-40C0-9168-970C35C6BC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03DE702B-E155-444A-85C1-E4E189155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CC049D3-72F8-4CFE-8335-E47E232AF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84D57-4513-45AC-B81D-C528A7BBE337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53A495D-B533-4BDE-9F40-81746BE29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C9663C6-8859-4DC8-94BA-861EF8AA9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740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E427C3C-2B66-4F9C-8A1F-309F929BE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3FDDA5F1-D090-4EA5-B72E-224134AEDA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EF5ABF66-B06C-4180-9C67-697E9BA5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E0436904-9BB0-48D9-B210-4420633AC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B024-F944-478D-BA4A-A7EAC21B62D3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DDD4BB5-DCAD-4BDB-A815-DACB8535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EEB471AF-4B67-421A-86A1-85BED118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864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8A0493A9-8F2D-478E-AE36-19ECDFD7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A76F9914-1539-4215-884A-0D062BCCF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3CC2E633-BDE8-430A-8DB0-ED021B6D8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180A-786F-4F55-B57B-C1EBF9325662}" type="datetime1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4DD19E5B-7447-4A7E-AA51-9624570B7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73BE198E-12FA-43AA-A804-ECFAF458B6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8611-1C92-4F00-9D2B-E74DF293D5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44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s://forms.gle/Fe5gyj9Fp9J4R6fNA" TargetMode="External"/><Relationship Id="rId4" Type="http://schemas.openxmlformats.org/officeDocument/2006/relationships/hyperlink" Target="https://forms.gle/f8ai38dHQnHWmUvt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972D3561-F313-447B-A288-1813D0C4D429}"/>
              </a:ext>
            </a:extLst>
          </p:cNvPr>
          <p:cNvSpPr txBox="1">
            <a:spLocks noChangeArrowheads="1"/>
          </p:cNvSpPr>
          <p:nvPr/>
        </p:nvSpPr>
        <p:spPr>
          <a:xfrm>
            <a:off x="1" y="1386996"/>
            <a:ext cx="12192000" cy="4921525"/>
          </a:xfrm>
          <a:prstGeom prst="rect">
            <a:avLst/>
          </a:prstGeom>
        </p:spPr>
        <p:txBody>
          <a:bodyPr anchor="ctr"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n-US" altLang="ja-JP" sz="4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lang="ja-JP" altLang="en-US" sz="4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無保障者ゼロ</a:t>
            </a:r>
            <a:r>
              <a:rPr lang="en-US" altLang="ja-JP" sz="4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  <a:r>
              <a:rPr lang="ja-JP" altLang="en-US" sz="4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向けた</a:t>
            </a:r>
            <a:r>
              <a:rPr lang="en-US" altLang="ja-JP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WEB</a:t>
            </a:r>
            <a:r>
              <a:rPr lang="ja-JP" altLang="en-US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アンケート</a:t>
            </a:r>
            <a:endParaRPr lang="en-US" altLang="ja-JP" sz="4000" b="1" dirty="0" smtClean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ja-JP" altLang="en-US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4000" b="1" dirty="0" err="1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むほ</a:t>
            </a:r>
            <a:r>
              <a:rPr lang="ja-JP" altLang="en-US" sz="4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ゼロ～ </a:t>
            </a:r>
            <a:r>
              <a:rPr lang="ja-JP" altLang="en-US" sz="4000" b="1" dirty="0" smtClean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4000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ご紹介</a:t>
            </a:r>
            <a:endParaRPr lang="en-US" altLang="ja-JP" sz="4000" b="1" dirty="0" smtClean="0">
              <a:solidFill>
                <a:srgbClr val="FF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hangingPunct="1">
              <a:lnSpc>
                <a:spcPct val="90000"/>
              </a:lnSpc>
              <a:buNone/>
              <a:defRPr/>
            </a:pPr>
            <a:r>
              <a:rPr lang="en-US" altLang="ja-JP" sz="3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3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単組・支部向け</a:t>
            </a:r>
            <a:r>
              <a:rPr lang="en-US" altLang="ja-JP" sz="3000" b="1" dirty="0" smtClean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lang="en-US" altLang="ja-JP" sz="30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F9DD3209-451E-424E-AC2C-53246E161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572" y="5047723"/>
            <a:ext cx="609485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b="1" kern="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電機連合福祉共済センター </a:t>
            </a:r>
            <a:r>
              <a:rPr lang="ja-JP" altLang="en-US" sz="2400" b="1" kern="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総合代理店</a:t>
            </a:r>
            <a:endParaRPr lang="en-US" altLang="ja-JP" sz="2400" b="1" kern="0" dirty="0" smtClean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kern="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2400" b="1" kern="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</a:t>
            </a:r>
            <a:r>
              <a:rPr lang="en-US" altLang="ja-JP" sz="2400" b="1" kern="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2400" b="1" kern="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マックス</a:t>
            </a:r>
            <a:r>
              <a:rPr lang="ja-JP" altLang="en-US" sz="2400" b="1" kern="0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・コンポーズサービス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FA659F70-CF91-42FB-84C1-620BBD720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82436"/>
            <a:ext cx="2808288" cy="81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6961740" y="528470"/>
            <a:ext cx="7037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まもりぃ</a:t>
            </a:r>
            <a:endParaRPr kumimoji="1" lang="ja-JP" altLang="en-US" sz="11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円形吹き出し 10"/>
          <p:cNvSpPr/>
          <p:nvPr/>
        </p:nvSpPr>
        <p:spPr>
          <a:xfrm>
            <a:off x="7780549" y="1047207"/>
            <a:ext cx="2090713" cy="952822"/>
          </a:xfrm>
          <a:prstGeom prst="wedgeEllipseCallout">
            <a:avLst>
              <a:gd name="adj1" fmla="val -41089"/>
              <a:gd name="adj2" fmla="val 7351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NEW</a:t>
            </a:r>
            <a:endParaRPr kumimoji="1" lang="ja-JP" altLang="en-US" sz="4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048" y="193164"/>
            <a:ext cx="2633477" cy="2660909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448846" y="2188706"/>
            <a:ext cx="70637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マックマ         　　　　　　　　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7348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24" y="80919"/>
            <a:ext cx="8321295" cy="1024128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組合員向け案内文章サンプル</a:t>
            </a:r>
            <a:endParaRPr kumimoji="1" lang="ja-JP" altLang="en-US" sz="40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xmlns="" id="{DF4E8630-11D4-2131-5676-775D7713D5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10484" y="2654939"/>
            <a:ext cx="1136512" cy="1578602"/>
          </a:xfrm>
          <a:prstGeom prst="rect">
            <a:avLst/>
          </a:prstGeom>
        </p:spPr>
      </p:pic>
      <p:sp>
        <p:nvSpPr>
          <p:cNvPr id="7" name="吹き出し: 円形 6">
            <a:extLst>
              <a:ext uri="{FF2B5EF4-FFF2-40B4-BE49-F238E27FC236}">
                <a16:creationId xmlns:a16="http://schemas.microsoft.com/office/drawing/2014/main" xmlns="" id="{0F9A5077-D678-8387-3463-3BC17C48996A}"/>
              </a:ext>
            </a:extLst>
          </p:cNvPr>
          <p:cNvSpPr/>
          <p:nvPr/>
        </p:nvSpPr>
        <p:spPr>
          <a:xfrm>
            <a:off x="5833915" y="1198880"/>
            <a:ext cx="4876799" cy="1971040"/>
          </a:xfrm>
          <a:prstGeom prst="wedgeEllipseCallout">
            <a:avLst>
              <a:gd name="adj1" fmla="val -40000"/>
              <a:gd name="adj2" fmla="val 54768"/>
            </a:avLst>
          </a:prstGeom>
          <a:solidFill>
            <a:srgbClr val="E1F7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xmlns="" id="{B148E3A7-B5B1-702D-8EC3-59E37D365AFE}"/>
              </a:ext>
            </a:extLst>
          </p:cNvPr>
          <p:cNvSpPr/>
          <p:nvPr/>
        </p:nvSpPr>
        <p:spPr>
          <a:xfrm>
            <a:off x="6824057" y="1520447"/>
            <a:ext cx="31899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実施される際は</a:t>
            </a:r>
            <a:endParaRPr lang="en-US" altLang="ja-JP" sz="28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サンプルデータを</a:t>
            </a:r>
            <a:endParaRPr lang="en-US" altLang="ja-JP" sz="28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8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ご提供します。</a:t>
            </a:r>
            <a:endParaRPr lang="ja-JP" altLang="en-US" sz="28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吹き出し: 円形 16">
            <a:extLst>
              <a:ext uri="{FF2B5EF4-FFF2-40B4-BE49-F238E27FC236}">
                <a16:creationId xmlns:a16="http://schemas.microsoft.com/office/drawing/2014/main" xmlns="" id="{9F1FB2F5-49BF-DEC7-CD99-187B12E6D7F1}"/>
              </a:ext>
            </a:extLst>
          </p:cNvPr>
          <p:cNvSpPr/>
          <p:nvPr/>
        </p:nvSpPr>
        <p:spPr>
          <a:xfrm>
            <a:off x="6146996" y="3444240"/>
            <a:ext cx="4876799" cy="1971040"/>
          </a:xfrm>
          <a:prstGeom prst="wedgeEllipseCallout">
            <a:avLst>
              <a:gd name="adj1" fmla="val 39792"/>
              <a:gd name="adj2" fmla="val 5012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accent2"/>
              </a:solidFill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xmlns="" id="{631A7221-5A4E-07DC-57DB-C6262AED23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207" y="5087264"/>
            <a:ext cx="1389405" cy="1689817"/>
          </a:xfrm>
          <a:prstGeom prst="rect">
            <a:avLst/>
          </a:prstGeom>
        </p:spPr>
      </p:pic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62DCA356-8395-CE92-3430-CA472483C2CF}"/>
              </a:ext>
            </a:extLst>
          </p:cNvPr>
          <p:cNvSpPr txBox="1"/>
          <p:nvPr/>
        </p:nvSpPr>
        <p:spPr>
          <a:xfrm>
            <a:off x="5468155" y="4001077"/>
            <a:ext cx="62128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accent2"/>
                </a:solidFill>
              </a:rPr>
              <a:t>是非、「むほゼロ」の実施を</a:t>
            </a:r>
            <a:endParaRPr lang="en-US" altLang="ja-JP" sz="2800" b="1" dirty="0">
              <a:solidFill>
                <a:schemeClr val="accent2"/>
              </a:solidFill>
            </a:endParaRPr>
          </a:p>
          <a:p>
            <a:pPr algn="ctr"/>
            <a:r>
              <a:rPr lang="ja-JP" altLang="en-US" sz="2800" b="1" dirty="0">
                <a:solidFill>
                  <a:schemeClr val="accent2"/>
                </a:solidFill>
              </a:rPr>
              <a:t>ご検討ください！</a:t>
            </a:r>
            <a:endParaRPr kumimoji="1" lang="ja-JP" altLang="en-US" sz="2800" b="1" dirty="0">
              <a:solidFill>
                <a:schemeClr val="accent2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766" y="802989"/>
            <a:ext cx="4453133" cy="6016153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25893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51" y="1971171"/>
            <a:ext cx="3890131" cy="3372990"/>
          </a:xfrm>
          <a:prstGeom prst="rect">
            <a:avLst/>
          </a:prstGeom>
          <a:ln w="15875">
            <a:solidFill>
              <a:schemeClr val="accent5"/>
            </a:solidFill>
          </a:ln>
        </p:spPr>
      </p:pic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58D167AF-3525-49DB-B32C-42115CD6C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xmlns="" id="{972D3561-F313-447B-A288-1813D0C4D429}"/>
              </a:ext>
            </a:extLst>
          </p:cNvPr>
          <p:cNvSpPr txBox="1">
            <a:spLocks noChangeArrowheads="1"/>
          </p:cNvSpPr>
          <p:nvPr/>
        </p:nvSpPr>
        <p:spPr>
          <a:xfrm>
            <a:off x="4108309" y="295229"/>
            <a:ext cx="8199421" cy="6190157"/>
          </a:xfrm>
          <a:prstGeom prst="rect">
            <a:avLst/>
          </a:prstGeom>
        </p:spPr>
        <p:txBody>
          <a:bodyPr anchor="ctr"/>
          <a:lstStyle>
            <a:lvl1pPr marL="273050" indent="-27305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0752F"/>
              </a:buClr>
              <a:buSzPct val="60000"/>
              <a:buFont typeface="Wingdings" pitchFamily="2" charset="2"/>
              <a:buChar char="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C3AE"/>
              </a:buClr>
              <a:buSzPct val="60000"/>
              <a:buFont typeface="Wingdings" pitchFamily="2" charset="2"/>
              <a:buChar char=""/>
              <a:defRPr kumimoj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itchFamily="18" charset="2"/>
              <a:buChar char=""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1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1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None/>
              <a:defRPr/>
            </a:pPr>
            <a:r>
              <a:rPr lang="ja-JP" altLang="en-US" sz="4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目次</a:t>
            </a:r>
            <a:endParaRPr lang="en-US" altLang="ja-JP" sz="48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ja-JP" sz="18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P3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目的・概要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P4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Google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フォームとは？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P5</a:t>
            </a:r>
            <a:r>
              <a:rPr lang="ja-JP" altLang="en-US" sz="34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アンケート内容</a:t>
            </a:r>
            <a:r>
              <a:rPr lang="ja-JP" altLang="en-US" sz="34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イメージ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P6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回答結果集約イメージ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P7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個別回答表イメージ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P8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実施フロー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P9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組合での具体的な取り組みについて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en-US" altLang="ja-JP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P10 </a:t>
            </a:r>
            <a:r>
              <a:rPr lang="ja-JP" altLang="en-US" sz="3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組合員向け案内文章サンプル</a:t>
            </a:r>
            <a:endParaRPr lang="en-US" altLang="ja-JP" sz="3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0568"/>
            <a:ext cx="1095256" cy="114476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421" y="5344161"/>
            <a:ext cx="1014780" cy="841806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481692" y="5423833"/>
            <a:ext cx="141577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回答結果集約画面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0224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169867" y="3291839"/>
            <a:ext cx="11833079" cy="3464941"/>
          </a:xfrm>
          <a:prstGeom prst="roundRect">
            <a:avLst/>
          </a:prstGeom>
          <a:solidFill>
            <a:srgbClr val="E1F7FF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5740" y="6845"/>
            <a:ext cx="3448050" cy="1066800"/>
          </a:xfrm>
        </p:spPr>
        <p:txBody>
          <a:bodyPr>
            <a:normAutofit/>
          </a:bodyPr>
          <a:lstStyle/>
          <a:p>
            <a:r>
              <a:rPr kumimoji="1" lang="ja-JP" altLang="en-US" sz="4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目的・概要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204592" y="1331808"/>
            <a:ext cx="11734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福祉共済センターが掲げている</a:t>
            </a:r>
            <a:r>
              <a:rPr lang="en-US" altLang="ja-JP" sz="2400" b="1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sz="2400" b="1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無保障者を無くす</a:t>
            </a:r>
            <a:r>
              <a:rPr lang="en-US" altLang="ja-JP" sz="2400" b="1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sz="2400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取り組み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2400" u="sng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自組織の組合員に万が一のことがあった際の</a:t>
            </a:r>
            <a:r>
              <a:rPr lang="ja-JP" altLang="ja-JP" sz="2400" b="1" u="sng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不安解消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）につながる施策として、新たに</a:t>
            </a:r>
            <a:r>
              <a:rPr lang="ja-JP" altLang="ja-JP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アンケートを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作成しました。</a:t>
            </a:r>
            <a:r>
              <a:rPr lang="ja-JP" altLang="ja-JP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結果を基に組織内の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状況を把握し、組合員の</a:t>
            </a:r>
            <a:r>
              <a:rPr lang="ja-JP" altLang="en-US" sz="2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安心に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つなげるための</a:t>
            </a:r>
            <a:r>
              <a:rPr lang="ja-JP" altLang="ja-JP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フォローにご活用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いただけます。</a:t>
            </a:r>
            <a:endParaRPr lang="ja-JP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217"/>
          <p:cNvSpPr txBox="1">
            <a:spLocks noChangeArrowheads="1"/>
          </p:cNvSpPr>
          <p:nvPr/>
        </p:nvSpPr>
        <p:spPr bwMode="auto">
          <a:xfrm>
            <a:off x="299842" y="2810019"/>
            <a:ext cx="11639550" cy="409342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altLang="ja-JP" sz="2800" b="1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en-US" sz="2800" b="1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WEB</a:t>
            </a:r>
            <a:r>
              <a:rPr lang="ja-JP" sz="2800" b="1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アンケート概要</a:t>
            </a:r>
            <a:r>
              <a:rPr lang="en-US" altLang="ja-JP" sz="2800" b="1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endParaRPr lang="ja-JP" sz="2800" kern="100" dirty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対象者：組合員</a:t>
            </a:r>
          </a:p>
          <a:p>
            <a:pPr algn="just">
              <a:spcBef>
                <a:spcPts val="600"/>
              </a:spcBef>
            </a:pP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方法</a:t>
            </a:r>
            <a:r>
              <a:rPr lang="ja-JP" sz="2400" kern="100" dirty="0" smtClean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24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代理店</a:t>
            </a:r>
            <a:r>
              <a:rPr lang="ja-JP" sz="2400" kern="100" dirty="0" smtClean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にて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契約している「</a:t>
            </a:r>
            <a:r>
              <a:rPr 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Google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フォーム」</a:t>
            </a:r>
            <a:r>
              <a:rPr lang="ja-JP" alt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で、組合ごとの専用</a:t>
            </a:r>
            <a:endParaRPr lang="en-US" altLang="ja-JP" sz="2400" kern="100" dirty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ja-JP" altLang="en-US" sz="24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フォーマットを作成し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、実施します。</a:t>
            </a:r>
          </a:p>
          <a:p>
            <a:pPr algn="just">
              <a:spcBef>
                <a:spcPts val="600"/>
              </a:spcBef>
            </a:pP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※自動的にアンケート結果が集計され、グラフ化されます。</a:t>
            </a:r>
          </a:p>
          <a:p>
            <a:pPr algn="l">
              <a:spcBef>
                <a:spcPts val="600"/>
              </a:spcBef>
            </a:pP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そのため、</a:t>
            </a:r>
            <a:r>
              <a:rPr lang="ja-JP" sz="2400" u="sng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効率的に</a:t>
            </a:r>
            <a:r>
              <a:rPr lang="ja-JP" sz="2400" b="1" u="sng" kern="100" dirty="0">
                <a:solidFill>
                  <a:srgbClr val="FF66FF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自組織の保障状況を把握</a:t>
            </a:r>
            <a:r>
              <a:rPr lang="ja-JP" sz="2400" u="sng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することが出来ます。</a:t>
            </a:r>
            <a:endParaRPr lang="ja-JP" sz="2400" kern="100" dirty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内容：</a:t>
            </a:r>
            <a:r>
              <a:rPr 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分で回答できる簡単な質問のみです。</a:t>
            </a:r>
          </a:p>
          <a:p>
            <a:pPr algn="just">
              <a:spcBef>
                <a:spcPts val="600"/>
              </a:spcBef>
            </a:pPr>
            <a:r>
              <a:rPr lang="ja-JP" altLang="en-US" sz="24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PC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を使用しない組織へは案内用紙</a:t>
            </a:r>
            <a:r>
              <a:rPr lang="ja-JP" altLang="en-US" sz="24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24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P10</a:t>
            </a:r>
            <a:r>
              <a:rPr lang="ja-JP" altLang="en-US" sz="24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参照）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に掲載の</a:t>
            </a:r>
            <a:r>
              <a:rPr 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コードを読み取り、</a:t>
            </a:r>
            <a:endParaRPr lang="en-US" altLang="ja-JP" sz="2400" kern="100" dirty="0">
              <a:solidFill>
                <a:srgbClr val="00206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ja-JP" altLang="en-US" sz="2400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sz="2400" kern="100" dirty="0">
                <a:solidFill>
                  <a:srgbClr val="00206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スマホにて回答いただくことが可能です。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9091" y="2687905"/>
            <a:ext cx="1311168" cy="1087673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04592" y="879708"/>
            <a:ext cx="1664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  <a:r>
              <a:rPr lang="en-US" altLang="ja-JP" sz="2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ja-JP" altLang="ja-JP" sz="28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60" y="5851364"/>
            <a:ext cx="996000" cy="93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13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133350" y="3225241"/>
            <a:ext cx="11581130" cy="3026504"/>
          </a:xfrm>
          <a:prstGeom prst="roundRect">
            <a:avLst/>
          </a:prstGeom>
          <a:solidFill>
            <a:srgbClr val="E1F7FF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62838"/>
            <a:ext cx="6648450" cy="1066800"/>
          </a:xfrm>
        </p:spPr>
        <p:txBody>
          <a:bodyPr>
            <a:normAutofit fontScale="90000"/>
          </a:bodyPr>
          <a:lstStyle/>
          <a:p>
            <a:r>
              <a:rPr lang="en-US" altLang="ja-JP" sz="4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sz="4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フォームとは？</a:t>
            </a:r>
            <a:endParaRPr kumimoji="1" lang="ja-JP" altLang="en-US" sz="48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3350" y="1395248"/>
            <a:ext cx="12058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sz="2400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が提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供しているアンケートなどを簡単に作成することができるツールです。</a:t>
            </a:r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2400" dirty="0" err="1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WorkSpace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」を契約し、セキュリティ面も配慮しております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33350" y="2564274"/>
            <a:ext cx="695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3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Google</a:t>
            </a:r>
            <a:r>
              <a:rPr lang="ja-JP" altLang="en-US" sz="32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フォームで実施するメリット</a:t>
            </a:r>
            <a:endParaRPr lang="ja-JP" altLang="en-US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050882" y="3429000"/>
            <a:ext cx="914695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①回答が自動で集約されるため、</a:t>
            </a:r>
            <a:r>
              <a:rPr lang="ja-JP" altLang="en-US" sz="2800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回収不要。</a:t>
            </a:r>
            <a:endParaRPr lang="en-US" altLang="ja-JP" sz="2800" dirty="0">
              <a:solidFill>
                <a:srgbClr val="FF66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5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②組合でも回答者</a:t>
            </a:r>
            <a:r>
              <a:rPr lang="en-US" altLang="ja-JP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個人毎</a:t>
            </a:r>
            <a:r>
              <a:rPr lang="en-US" altLang="ja-JP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の把握が可能。</a:t>
            </a:r>
            <a:endParaRPr lang="en-US" altLang="ja-JP" sz="2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800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未回答者へのフォロー</a:t>
            </a: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がしやすい。</a:t>
            </a:r>
            <a:endParaRPr lang="en-US" altLang="ja-JP" sz="2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5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③回答結果が自動的に</a:t>
            </a:r>
            <a:r>
              <a:rPr lang="ja-JP" altLang="en-US" sz="2800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グラフ化</a:t>
            </a: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されるため</a:t>
            </a:r>
            <a:endParaRPr lang="en-US" altLang="ja-JP" sz="28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今後の取り組みに活かしやすい。</a:t>
            </a:r>
            <a:endParaRPr lang="ja-JP" altLang="en-US" sz="2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/>
          <a:srcRect t="10314" b="9665"/>
          <a:stretch/>
        </p:blipFill>
        <p:spPr>
          <a:xfrm>
            <a:off x="486726" y="4171064"/>
            <a:ext cx="3043938" cy="1134858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235"/>
            <a:ext cx="967374" cy="112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89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170207" y="4534299"/>
            <a:ext cx="11740142" cy="2323701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 rotWithShape="1">
          <a:blip r:embed="rId2"/>
          <a:srcRect l="2194" t="3468" r="2643" b="49628"/>
          <a:stretch/>
        </p:blipFill>
        <p:spPr>
          <a:xfrm>
            <a:off x="170207" y="1268726"/>
            <a:ext cx="5748515" cy="2221722"/>
          </a:xfrm>
          <a:prstGeom prst="rect">
            <a:avLst/>
          </a:prstGeom>
          <a:ln w="15875">
            <a:solidFill>
              <a:schemeClr val="accent5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-36760"/>
            <a:ext cx="6991109" cy="1066800"/>
          </a:xfrm>
        </p:spPr>
        <p:txBody>
          <a:bodyPr>
            <a:normAutofit fontScale="90000"/>
          </a:bodyPr>
          <a:lstStyle/>
          <a:p>
            <a:r>
              <a:rPr lang="ja-JP" altLang="en-US" sz="4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アンケート内容・</a:t>
            </a:r>
            <a:r>
              <a:rPr kumimoji="1" lang="ja-JP" altLang="en-US" sz="48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イメージ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91439" y="4097923"/>
            <a:ext cx="4397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ja-JP" sz="2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サンプル</a:t>
            </a:r>
            <a:r>
              <a:rPr lang="en-US" altLang="ja-JP" sz="2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URL</a:t>
            </a:r>
            <a:r>
              <a:rPr lang="ja-JP" altLang="ja-JP" sz="2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</a:t>
            </a:r>
            <a:r>
              <a:rPr lang="en-US" altLang="ja-JP" sz="2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altLang="ja-JP" sz="2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コード</a:t>
            </a:r>
            <a:r>
              <a:rPr lang="en-US" altLang="ja-JP" sz="2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</a:p>
        </p:txBody>
      </p:sp>
      <p:pic>
        <p:nvPicPr>
          <p:cNvPr id="7" name="図 6" descr="https://qr.quel.jp/tmp/cac27ca9bab26fb7816817a09499cc9ce8ac0f9a.pn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7" t="7658" r="7657" b="9008"/>
          <a:stretch/>
        </p:blipFill>
        <p:spPr bwMode="auto">
          <a:xfrm>
            <a:off x="2198734" y="5600705"/>
            <a:ext cx="1231426" cy="12083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6121052" y="4680797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けんこう共済アシスト</a:t>
            </a: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Ver.</a:t>
            </a:r>
            <a:endParaRPr lang="ja-JP" altLang="ja-JP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URL</a:t>
            </a:r>
            <a:r>
              <a:rPr lang="ja-JP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u="sng" kern="100" dirty="0">
                <a:solidFill>
                  <a:srgbClr val="0563C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hlinkClick r:id="rId4"/>
              </a:rPr>
              <a:t>https://forms.gle/f8ai38dHQnHWmUvt5</a:t>
            </a:r>
            <a:endParaRPr lang="en-US" altLang="ja-JP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コード</a:t>
            </a:r>
            <a:endParaRPr lang="ja-JP" altLang="ja-JP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30627" y="467989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けんこう共済</a:t>
            </a: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Ver.</a:t>
            </a:r>
            <a:endParaRPr lang="ja-JP" altLang="ja-JP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URL</a:t>
            </a:r>
            <a:r>
              <a:rPr lang="ja-JP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u="sng" kern="100" dirty="0">
                <a:solidFill>
                  <a:srgbClr val="0563C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hlinkClick r:id="rId5"/>
              </a:rPr>
              <a:t>https://forms.gle/Fe5gyj9Fp9J4R6fNA</a:t>
            </a:r>
            <a:endParaRPr lang="ja-JP" altLang="ja-JP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QR</a:t>
            </a:r>
            <a:r>
              <a:rPr lang="ja-JP" altLang="ja-JP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コード</a:t>
            </a:r>
            <a:endParaRPr lang="ja-JP" altLang="ja-JP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50413" y="5602422"/>
            <a:ext cx="1235902" cy="1230359"/>
          </a:xfrm>
          <a:prstGeom prst="rect">
            <a:avLst/>
          </a:prstGeom>
        </p:spPr>
      </p:pic>
      <p:sp>
        <p:nvSpPr>
          <p:cNvPr id="17" name="正方形/長方形 16"/>
          <p:cNvSpPr/>
          <p:nvPr/>
        </p:nvSpPr>
        <p:spPr>
          <a:xfrm>
            <a:off x="81024" y="806300"/>
            <a:ext cx="5197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イメージ図</a:t>
            </a:r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一部抜粋</a:t>
            </a:r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)】</a:t>
            </a:r>
            <a:endParaRPr lang="ja-JP" altLang="en-US" sz="24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016669" y="820103"/>
            <a:ext cx="599785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質問項目</a:t>
            </a:r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(7</a:t>
            </a:r>
            <a:r>
              <a:rPr lang="ja-JP" altLang="en-US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問</a:t>
            </a:r>
            <a:r>
              <a:rPr lang="en-US" altLang="ja-JP" sz="24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)】</a:t>
            </a: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①年代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②現在、備えとして保険（共済）に加入していますか？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③話を聞いてみたい保障や、加入している保険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共済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見直したい保障はありますか？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複数回答可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④保障を考える上で参加してみたいものがありましたら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選択してください。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複数選択可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⑤電機連合の組合員の皆さんだからこそ、加入できる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「電機連合共済」をご存知ですか？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⑥お名前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フルネーム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「例：電機　太郎」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⑦「メールアドレス」・「電話番号」いずれかを入力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ください。</a:t>
            </a:r>
            <a:r>
              <a:rPr lang="en-US" altLang="ja-JP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任意</a:t>
            </a:r>
            <a:r>
              <a:rPr lang="en-US" altLang="ja-JP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6500">
            <a:off x="5043480" y="3328467"/>
            <a:ext cx="964425" cy="952875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2CCA308A-F807-9B10-E4F0-108717D0AA36}"/>
              </a:ext>
            </a:extLst>
          </p:cNvPr>
          <p:cNvSpPr/>
          <p:nvPr/>
        </p:nvSpPr>
        <p:spPr>
          <a:xfrm>
            <a:off x="3430160" y="6550223"/>
            <a:ext cx="5211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b="1" kern="1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リンクより回答可能ですが、回答結果の確認はできません。</a:t>
            </a:r>
            <a:endParaRPr lang="en-US" altLang="ja-JP" sz="1400" b="1" kern="1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xmlns="" id="{DB777BD3-AEA3-C902-E2AA-91ECDFC377E4}"/>
              </a:ext>
            </a:extLst>
          </p:cNvPr>
          <p:cNvSpPr txBox="1"/>
          <p:nvPr/>
        </p:nvSpPr>
        <p:spPr>
          <a:xfrm>
            <a:off x="9076210" y="820103"/>
            <a:ext cx="2938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詳細は</a:t>
            </a: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コードより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ご確認ください。</a:t>
            </a:r>
            <a:endParaRPr lang="en-US" altLang="ja-JP" sz="16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016669" y="4226926"/>
            <a:ext cx="2860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アンケートの編集は</a:t>
            </a:r>
            <a:r>
              <a:rPr lang="en-US" altLang="ja-JP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NG</a:t>
            </a:r>
            <a:endParaRPr lang="en-US" altLang="ja-JP" sz="1600" b="1" dirty="0">
              <a:solidFill>
                <a:srgbClr val="FF66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049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6648450" cy="1066800"/>
          </a:xfrm>
        </p:spPr>
        <p:txBody>
          <a:bodyPr>
            <a:normAutofit/>
          </a:bodyPr>
          <a:lstStyle/>
          <a:p>
            <a:r>
              <a:rPr kumimoji="1" lang="ja-JP" altLang="en-US" sz="43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回答結果集約イメージ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4" name="AutoShape 2" descr="フォームの回答のグラフ。質問のタイトル: 年代。回答数: 6 件の回答。"/>
          <p:cNvSpPr>
            <a:spLocks noChangeAspect="1" noChangeArrowheads="1"/>
          </p:cNvSpPr>
          <p:nvPr/>
        </p:nvSpPr>
        <p:spPr bwMode="auto">
          <a:xfrm>
            <a:off x="155574" y="84137"/>
            <a:ext cx="8074025" cy="807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r="2652" b="3715"/>
          <a:stretch/>
        </p:blipFill>
        <p:spPr>
          <a:xfrm>
            <a:off x="254000" y="1117413"/>
            <a:ext cx="5721180" cy="4906460"/>
          </a:xfrm>
          <a:prstGeom prst="rect">
            <a:avLst/>
          </a:prstGeom>
          <a:ln w="15875">
            <a:solidFill>
              <a:schemeClr val="accent5"/>
            </a:solidFill>
          </a:ln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r="2822" b="3715"/>
          <a:stretch/>
        </p:blipFill>
        <p:spPr>
          <a:xfrm>
            <a:off x="6371989" y="1117413"/>
            <a:ext cx="5423771" cy="4899965"/>
          </a:xfrm>
          <a:prstGeom prst="rect">
            <a:avLst/>
          </a:prstGeom>
          <a:ln w="15875">
            <a:solidFill>
              <a:schemeClr val="accent5"/>
            </a:solidFill>
          </a:ln>
        </p:spPr>
      </p:pic>
      <p:sp>
        <p:nvSpPr>
          <p:cNvPr id="7" name="正方形/長方形 6"/>
          <p:cNvSpPr/>
          <p:nvPr/>
        </p:nvSpPr>
        <p:spPr>
          <a:xfrm>
            <a:off x="0" y="752536"/>
            <a:ext cx="993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自動的にグラフ化されるため、今後の取り組みに活かしやすいです！</a:t>
            </a:r>
            <a:endParaRPr lang="ja-JP" altLang="en-US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665" y="172629"/>
            <a:ext cx="965769" cy="1159814"/>
          </a:xfrm>
          <a:prstGeom prst="rect">
            <a:avLst/>
          </a:prstGeom>
        </p:spPr>
      </p:pic>
      <p:sp>
        <p:nvSpPr>
          <p:cNvPr id="9" name="楕円 8">
            <a:extLst>
              <a:ext uri="{FF2B5EF4-FFF2-40B4-BE49-F238E27FC236}">
                <a16:creationId xmlns:a16="http://schemas.microsoft.com/office/drawing/2014/main" xmlns="" id="{394429DC-42E0-DE40-FC04-43414780376A}"/>
              </a:ext>
            </a:extLst>
          </p:cNvPr>
          <p:cNvSpPr/>
          <p:nvPr/>
        </p:nvSpPr>
        <p:spPr>
          <a:xfrm>
            <a:off x="1041592" y="5130800"/>
            <a:ext cx="558800" cy="70104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xmlns="" id="{D2167949-296A-EB17-2881-772B3C2E8D38}"/>
              </a:ext>
            </a:extLst>
          </p:cNvPr>
          <p:cNvSpPr/>
          <p:nvPr/>
        </p:nvSpPr>
        <p:spPr>
          <a:xfrm>
            <a:off x="2823428" y="5130800"/>
            <a:ext cx="528320" cy="70104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xmlns="" id="{8CA35699-BA36-88AD-8F4C-28532BA8C79F}"/>
              </a:ext>
            </a:extLst>
          </p:cNvPr>
          <p:cNvSpPr/>
          <p:nvPr/>
        </p:nvSpPr>
        <p:spPr>
          <a:xfrm>
            <a:off x="608113" y="6051297"/>
            <a:ext cx="4998720" cy="753046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70561D53-0AAC-BC0F-1396-9718CFA8E36D}"/>
              </a:ext>
            </a:extLst>
          </p:cNvPr>
          <p:cNvSpPr/>
          <p:nvPr/>
        </p:nvSpPr>
        <p:spPr>
          <a:xfrm>
            <a:off x="1178560" y="6156264"/>
            <a:ext cx="42161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無保障者を把握</a:t>
            </a:r>
            <a:endParaRPr lang="ja-JP" altLang="en-US" sz="3200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xmlns="" id="{D948FA39-8FAE-EE0E-E8A9-11F07643D352}"/>
              </a:ext>
            </a:extLst>
          </p:cNvPr>
          <p:cNvSpPr/>
          <p:nvPr/>
        </p:nvSpPr>
        <p:spPr>
          <a:xfrm>
            <a:off x="6572033" y="6059708"/>
            <a:ext cx="4998720" cy="722566"/>
          </a:xfrm>
          <a:prstGeom prst="ellipse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xmlns="" id="{C88437F3-8203-C767-CA92-164713F8E405}"/>
              </a:ext>
            </a:extLst>
          </p:cNvPr>
          <p:cNvSpPr/>
          <p:nvPr/>
        </p:nvSpPr>
        <p:spPr>
          <a:xfrm>
            <a:off x="7008914" y="6197499"/>
            <a:ext cx="44432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共済の更なる</a:t>
            </a:r>
            <a:r>
              <a:rPr lang="en-US" altLang="ja-JP" sz="32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3200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が必要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xmlns="" id="{5B1E75BA-DE50-7AFC-AC76-3814249E642C}"/>
              </a:ext>
            </a:extLst>
          </p:cNvPr>
          <p:cNvSpPr/>
          <p:nvPr/>
        </p:nvSpPr>
        <p:spPr>
          <a:xfrm>
            <a:off x="7816213" y="5069571"/>
            <a:ext cx="558800" cy="70104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xmlns="" id="{E7DEC437-3625-390C-8B25-466CD2236EC2}"/>
              </a:ext>
            </a:extLst>
          </p:cNvPr>
          <p:cNvSpPr/>
          <p:nvPr/>
        </p:nvSpPr>
        <p:spPr>
          <a:xfrm>
            <a:off x="9482836" y="5069571"/>
            <a:ext cx="528320" cy="70104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xmlns="" id="{340F2A2D-4559-EB2E-F780-08C085DDF14C}"/>
              </a:ext>
            </a:extLst>
          </p:cNvPr>
          <p:cNvSpPr/>
          <p:nvPr/>
        </p:nvSpPr>
        <p:spPr>
          <a:xfrm>
            <a:off x="11122733" y="5069571"/>
            <a:ext cx="528320" cy="701040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xmlns="" id="{B2BD2447-7BB8-C83C-B39E-5A2F35B22793}"/>
              </a:ext>
            </a:extLst>
          </p:cNvPr>
          <p:cNvSpPr/>
          <p:nvPr/>
        </p:nvSpPr>
        <p:spPr>
          <a:xfrm>
            <a:off x="706312" y="4291383"/>
            <a:ext cx="711200" cy="331418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xmlns="" id="{8392DF4B-C126-DCFB-616A-E7CF68AEF5B7}"/>
              </a:ext>
            </a:extLst>
          </p:cNvPr>
          <p:cNvSpPr/>
          <p:nvPr/>
        </p:nvSpPr>
        <p:spPr>
          <a:xfrm>
            <a:off x="8670326" y="4385243"/>
            <a:ext cx="711200" cy="331418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3DD80910-DF7A-3DB4-D4C7-41BBB2B583E8}"/>
              </a:ext>
            </a:extLst>
          </p:cNvPr>
          <p:cNvSpPr/>
          <p:nvPr/>
        </p:nvSpPr>
        <p:spPr>
          <a:xfrm>
            <a:off x="1547507" y="4025773"/>
            <a:ext cx="11737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未加入</a:t>
            </a:r>
            <a:endParaRPr lang="ja-JP" altLang="en-US" sz="16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xmlns="" id="{D1A97514-B501-F5D2-922B-03D0876617CB}"/>
              </a:ext>
            </a:extLst>
          </p:cNvPr>
          <p:cNvSpPr/>
          <p:nvPr/>
        </p:nvSpPr>
        <p:spPr>
          <a:xfrm>
            <a:off x="9452356" y="4087290"/>
            <a:ext cx="14233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知らない</a:t>
            </a:r>
            <a:endParaRPr lang="ja-JP" altLang="en-US" sz="1600" b="1" dirty="0">
              <a:solidFill>
                <a:schemeClr val="accent6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矢印: 右 31">
            <a:extLst>
              <a:ext uri="{FF2B5EF4-FFF2-40B4-BE49-F238E27FC236}">
                <a16:creationId xmlns:a16="http://schemas.microsoft.com/office/drawing/2014/main" xmlns="" id="{3581025B-ABAF-E597-9B9E-75A469F3FD9D}"/>
              </a:ext>
            </a:extLst>
          </p:cNvPr>
          <p:cNvSpPr/>
          <p:nvPr/>
        </p:nvSpPr>
        <p:spPr>
          <a:xfrm rot="20014441">
            <a:off x="1355066" y="4208701"/>
            <a:ext cx="294002" cy="148799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xmlns="" id="{257C3372-3DC8-26BC-1CE5-57BDF943BA8F}"/>
              </a:ext>
            </a:extLst>
          </p:cNvPr>
          <p:cNvSpPr/>
          <p:nvPr/>
        </p:nvSpPr>
        <p:spPr>
          <a:xfrm rot="20014441">
            <a:off x="9240287" y="4291098"/>
            <a:ext cx="294002" cy="148799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09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6648450" cy="1066800"/>
          </a:xfrm>
        </p:spPr>
        <p:txBody>
          <a:bodyPr>
            <a:normAutofit/>
          </a:bodyPr>
          <a:lstStyle/>
          <a:p>
            <a:r>
              <a:rPr kumimoji="1" lang="ja-JP" altLang="en-US" sz="43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個別回答表イメージ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7</a:t>
            </a:fld>
            <a:endParaRPr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164" y="1153636"/>
            <a:ext cx="8134273" cy="2711424"/>
          </a:xfrm>
          <a:prstGeom prst="rect">
            <a:avLst/>
          </a:prstGeom>
          <a:ln w="15875">
            <a:solidFill>
              <a:schemeClr val="accent5"/>
            </a:solidFill>
          </a:ln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9177403" y="1977269"/>
            <a:ext cx="2663868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……</a:t>
            </a:r>
            <a:endParaRPr lang="ja-JP" altLang="en-US" sz="80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536889" y="4803094"/>
            <a:ext cx="2663868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80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……</a:t>
            </a:r>
            <a:endParaRPr lang="ja-JP" altLang="en-US" sz="8000" b="1" dirty="0">
              <a:solidFill>
                <a:schemeClr val="accent1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866358" y="215602"/>
            <a:ext cx="6325642" cy="561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3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スプレッドシートや</a:t>
            </a:r>
            <a:r>
              <a:rPr lang="en-US" altLang="ja-JP" sz="23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Excel</a:t>
            </a:r>
            <a:r>
              <a:rPr lang="ja-JP" altLang="en-US" sz="2300" b="1" dirty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で確認できます。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397" y="3970986"/>
            <a:ext cx="1313691" cy="996698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xmlns="" id="{76CA0C2D-88B0-3063-FA21-4BCC17AB879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46816"/>
          <a:stretch/>
        </p:blipFill>
        <p:spPr>
          <a:xfrm>
            <a:off x="3880743" y="4010397"/>
            <a:ext cx="8009117" cy="140594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4" name="タイトル 1">
            <a:extLst>
              <a:ext uri="{FF2B5EF4-FFF2-40B4-BE49-F238E27FC236}">
                <a16:creationId xmlns:a16="http://schemas.microsoft.com/office/drawing/2014/main" xmlns="" id="{B1F182C5-FA9E-C828-1A2E-7E1CFC0DD207}"/>
              </a:ext>
            </a:extLst>
          </p:cNvPr>
          <p:cNvSpPr txBox="1">
            <a:spLocks/>
          </p:cNvSpPr>
          <p:nvPr/>
        </p:nvSpPr>
        <p:spPr>
          <a:xfrm>
            <a:off x="9907987" y="3575003"/>
            <a:ext cx="1251288" cy="477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300" b="1" dirty="0">
                <a:solidFill>
                  <a:srgbClr val="FF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任意回答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667533FC-7FA1-EE91-7671-2911B1E51518}"/>
              </a:ext>
            </a:extLst>
          </p:cNvPr>
          <p:cNvSpPr txBox="1"/>
          <p:nvPr/>
        </p:nvSpPr>
        <p:spPr>
          <a:xfrm>
            <a:off x="3141345" y="700805"/>
            <a:ext cx="295465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92D05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質問に対する回答</a:t>
            </a: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xmlns="" id="{3D9AE59E-FBC2-446F-908F-E64DCF957404}"/>
              </a:ext>
            </a:extLst>
          </p:cNvPr>
          <p:cNvSpPr txBox="1"/>
          <p:nvPr/>
        </p:nvSpPr>
        <p:spPr>
          <a:xfrm>
            <a:off x="93903" y="1664135"/>
            <a:ext cx="553998" cy="2445757"/>
          </a:xfrm>
          <a:prstGeom prst="rect">
            <a:avLst/>
          </a:prstGeom>
          <a:noFill/>
        </p:spPr>
        <p:txBody>
          <a:bodyPr vert="eaVert" wrap="square">
            <a:spAutoFit/>
          </a:bodyPr>
          <a:lstStyle/>
          <a:p>
            <a:r>
              <a:rPr lang="ja-JP" altLang="en-US" sz="24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個人ごとの回答</a:t>
            </a:r>
            <a:endParaRPr lang="ja-JP" altLang="en-US" sz="2400" dirty="0">
              <a:solidFill>
                <a:srgbClr val="FFC000"/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9580D6EF-517D-BF8D-372D-05B659288560}"/>
              </a:ext>
            </a:extLst>
          </p:cNvPr>
          <p:cNvSpPr/>
          <p:nvPr/>
        </p:nvSpPr>
        <p:spPr>
          <a:xfrm>
            <a:off x="969135" y="2665036"/>
            <a:ext cx="8134273" cy="314173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C000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8DE9D346-C032-51C5-EAFC-EC9A96ADB964}"/>
              </a:ext>
            </a:extLst>
          </p:cNvPr>
          <p:cNvSpPr/>
          <p:nvPr/>
        </p:nvSpPr>
        <p:spPr>
          <a:xfrm>
            <a:off x="3247588" y="1153636"/>
            <a:ext cx="1222396" cy="2731777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吹き出し: 円形 21">
            <a:extLst>
              <a:ext uri="{FF2B5EF4-FFF2-40B4-BE49-F238E27FC236}">
                <a16:creationId xmlns:a16="http://schemas.microsoft.com/office/drawing/2014/main" xmlns="" id="{24B180F4-7B82-416C-9F5F-F27FC51049AC}"/>
              </a:ext>
            </a:extLst>
          </p:cNvPr>
          <p:cNvSpPr/>
          <p:nvPr/>
        </p:nvSpPr>
        <p:spPr>
          <a:xfrm>
            <a:off x="1" y="5553558"/>
            <a:ext cx="3952240" cy="1100397"/>
          </a:xfrm>
          <a:prstGeom prst="wedgeEllipseCallout">
            <a:avLst>
              <a:gd name="adj1" fmla="val -26632"/>
              <a:gd name="adj2" fmla="val -94807"/>
            </a:avLst>
          </a:prstGeom>
          <a:solidFill>
            <a:srgbClr val="E1F7F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1239CD41-CC30-12CA-5024-FD9C418D3749}"/>
              </a:ext>
            </a:extLst>
          </p:cNvPr>
          <p:cNvSpPr/>
          <p:nvPr/>
        </p:nvSpPr>
        <p:spPr>
          <a:xfrm>
            <a:off x="219345" y="5778070"/>
            <a:ext cx="425063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1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回答状況は、組合でも</a:t>
            </a:r>
            <a:endParaRPr lang="en-US" altLang="ja-JP" sz="21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100" b="1" dirty="0">
                <a:solidFill>
                  <a:schemeClr val="accent5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タイムリーに確認できます！</a:t>
            </a:r>
            <a:endParaRPr lang="ja-JP" altLang="en-US" sz="2100" b="1" dirty="0">
              <a:solidFill>
                <a:schemeClr val="accent5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xmlns="" id="{192B49A4-FC86-C0C5-5264-57D98659867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60920"/>
          <a:stretch/>
        </p:blipFill>
        <p:spPr>
          <a:xfrm>
            <a:off x="3874233" y="5417096"/>
            <a:ext cx="8009117" cy="1170312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xmlns="" id="{7FFDF4BE-6407-E27B-DF3C-CDC7B51DD786}"/>
              </a:ext>
            </a:extLst>
          </p:cNvPr>
          <p:cNvSpPr/>
          <p:nvPr/>
        </p:nvSpPr>
        <p:spPr>
          <a:xfrm>
            <a:off x="9177403" y="4010397"/>
            <a:ext cx="2712457" cy="2595526"/>
          </a:xfrm>
          <a:prstGeom prst="rect">
            <a:avLst/>
          </a:pr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629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789" y="0"/>
            <a:ext cx="8734211" cy="6857999"/>
          </a:xfrm>
          <a:prstGeom prst="rect">
            <a:avLst/>
          </a:prstGeom>
          <a:ln w="15875">
            <a:solidFill>
              <a:schemeClr val="accent1"/>
            </a:solidFill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25" y="80919"/>
            <a:ext cx="5798914" cy="1024128"/>
          </a:xfrm>
        </p:spPr>
        <p:txBody>
          <a:bodyPr>
            <a:normAutofit/>
          </a:bodyPr>
          <a:lstStyle/>
          <a:p>
            <a:r>
              <a:rPr lang="ja-JP" altLang="en-US" sz="43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実施フロー</a:t>
            </a:r>
            <a:endParaRPr kumimoji="1" lang="ja-JP" altLang="en-US" sz="43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1546" y="4881366"/>
            <a:ext cx="1500209" cy="1611509"/>
          </a:xfrm>
          <a:prstGeom prst="rect">
            <a:avLst/>
          </a:prstGeom>
        </p:spPr>
      </p:pic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xmlns="" id="{623F5860-45FD-21F5-82C9-93945C4B1C88}"/>
              </a:ext>
            </a:extLst>
          </p:cNvPr>
          <p:cNvSpPr/>
          <p:nvPr/>
        </p:nvSpPr>
        <p:spPr>
          <a:xfrm>
            <a:off x="81025" y="2443480"/>
            <a:ext cx="3564535" cy="1971040"/>
          </a:xfrm>
          <a:prstGeom prst="wedgeEllipseCallout">
            <a:avLst>
              <a:gd name="adj1" fmla="val 2168"/>
              <a:gd name="adj2" fmla="val 6652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>
              <a:solidFill>
                <a:schemeClr val="accent2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0667D585-A29F-10CC-648A-720061EB9521}"/>
              </a:ext>
            </a:extLst>
          </p:cNvPr>
          <p:cNvSpPr txBox="1"/>
          <p:nvPr/>
        </p:nvSpPr>
        <p:spPr>
          <a:xfrm>
            <a:off x="264160" y="2951946"/>
            <a:ext cx="32004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accent2"/>
                </a:solidFill>
              </a:rPr>
              <a:t>このような流れで</a:t>
            </a:r>
            <a:endParaRPr kumimoji="1" lang="en-US" altLang="ja-JP" sz="2800" b="1" dirty="0">
              <a:solidFill>
                <a:schemeClr val="accent2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chemeClr val="accent2"/>
                </a:solidFill>
              </a:rPr>
              <a:t>実施します！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092861" y="4502552"/>
            <a:ext cx="196770" cy="1157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9467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>
            <a:extLst>
              <a:ext uri="{FF2B5EF4-FFF2-40B4-BE49-F238E27FC236}">
                <a16:creationId xmlns:a16="http://schemas.microsoft.com/office/drawing/2014/main" xmlns="" id="{8F506F4B-95CA-6F71-08D5-C668B37CC11E}"/>
              </a:ext>
            </a:extLst>
          </p:cNvPr>
          <p:cNvSpPr/>
          <p:nvPr/>
        </p:nvSpPr>
        <p:spPr>
          <a:xfrm>
            <a:off x="108386" y="939870"/>
            <a:ext cx="5831660" cy="4018210"/>
          </a:xfrm>
          <a:prstGeom prst="roundRect">
            <a:avLst/>
          </a:prstGeom>
          <a:solidFill>
            <a:srgbClr val="E1F7FF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角丸四角形 16">
            <a:extLst>
              <a:ext uri="{FF2B5EF4-FFF2-40B4-BE49-F238E27FC236}">
                <a16:creationId xmlns:a16="http://schemas.microsoft.com/office/drawing/2014/main" xmlns="" id="{0D806773-36BF-87C3-7593-70D4BF29719C}"/>
              </a:ext>
            </a:extLst>
          </p:cNvPr>
          <p:cNvSpPr/>
          <p:nvPr/>
        </p:nvSpPr>
        <p:spPr>
          <a:xfrm>
            <a:off x="6014720" y="4120586"/>
            <a:ext cx="6031742" cy="2372289"/>
          </a:xfrm>
          <a:prstGeom prst="roundRect">
            <a:avLst/>
          </a:prstGeom>
          <a:solidFill>
            <a:srgbClr val="E1F7FF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024" y="80919"/>
            <a:ext cx="8321295" cy="1024128"/>
          </a:xfrm>
        </p:spPr>
        <p:txBody>
          <a:bodyPr>
            <a:normAutofit fontScale="90000"/>
          </a:bodyPr>
          <a:lstStyle/>
          <a:p>
            <a:r>
              <a:rPr lang="ja-JP" altLang="en-US" sz="4300" b="1" dirty="0">
                <a:solidFill>
                  <a:schemeClr val="accent5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組合での具体的な取り組みについて</a:t>
            </a:r>
            <a:endParaRPr kumimoji="1" lang="ja-JP" altLang="en-US" sz="4300" b="1" dirty="0">
              <a:solidFill>
                <a:schemeClr val="accent5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xmlns="" id="{D98F13CB-4B2C-4E9C-A8F5-DFDFCA641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8611-1C92-4F00-9D2B-E74DF293D579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983F28B7-4A98-47E2-89C7-CE8CE00F5262}"/>
              </a:ext>
            </a:extLst>
          </p:cNvPr>
          <p:cNvSpPr txBox="1"/>
          <p:nvPr/>
        </p:nvSpPr>
        <p:spPr>
          <a:xfrm>
            <a:off x="90094" y="1282927"/>
            <a:ext cx="6118348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①実施期間を決める</a:t>
            </a:r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例：</a:t>
            </a:r>
            <a:r>
              <a:rPr lang="en-US" altLang="ja-JP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日～</a:t>
            </a:r>
            <a:r>
              <a:rPr lang="en-US" altLang="ja-JP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②目標回答数を決める</a:t>
            </a:r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◇どのように回答数を増やすか検討。</a:t>
            </a:r>
            <a:endParaRPr lang="en-US" altLang="ja-JP" sz="2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（例：職場委員会で提案・執行部からの声掛け）</a:t>
            </a:r>
            <a:endParaRPr lang="en-US" altLang="ja-JP" sz="20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③組合員向け案内文章の作成・発信</a:t>
            </a:r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◇次ページにサンプル掲載</a:t>
            </a:r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吹き出し: 角を丸めた四角形 10">
            <a:extLst>
              <a:ext uri="{FF2B5EF4-FFF2-40B4-BE49-F238E27FC236}">
                <a16:creationId xmlns:a16="http://schemas.microsoft.com/office/drawing/2014/main" xmlns="" id="{3D2AE18F-83CB-2923-FE99-4FF304218750}"/>
              </a:ext>
            </a:extLst>
          </p:cNvPr>
          <p:cNvSpPr/>
          <p:nvPr/>
        </p:nvSpPr>
        <p:spPr>
          <a:xfrm>
            <a:off x="6610611" y="1386532"/>
            <a:ext cx="5170058" cy="1450113"/>
          </a:xfrm>
          <a:prstGeom prst="wedgeRoundRectCallout">
            <a:avLst>
              <a:gd name="adj1" fmla="val -29410"/>
              <a:gd name="adj2" fmla="val -94708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939A6B33-D787-B404-1E97-B139B721BB84}"/>
              </a:ext>
            </a:extLst>
          </p:cNvPr>
          <p:cNvSpPr/>
          <p:nvPr/>
        </p:nvSpPr>
        <p:spPr>
          <a:xfrm>
            <a:off x="6566216" y="1634534"/>
            <a:ext cx="517005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具体的な進め方については</a:t>
            </a:r>
            <a:endParaRPr lang="en-US" altLang="ja-JP" sz="2800" b="1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2800" b="1" dirty="0">
                <a:solidFill>
                  <a:schemeClr val="accent2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代理店にお気軽に相談ください。</a:t>
            </a:r>
            <a:endParaRPr lang="ja-JP" altLang="en-US" sz="2800" b="1" dirty="0">
              <a:solidFill>
                <a:schemeClr val="accent2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xmlns="" id="{3A3C355F-B5D1-0D92-D205-8633F0CB58FD}"/>
              </a:ext>
            </a:extLst>
          </p:cNvPr>
          <p:cNvSpPr txBox="1"/>
          <p:nvPr/>
        </p:nvSpPr>
        <p:spPr>
          <a:xfrm>
            <a:off x="6196867" y="4575048"/>
            <a:ext cx="62382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アンケート問い合わせ先につ</a:t>
            </a:r>
            <a:r>
              <a:rPr lang="ja-JP" altLang="en-US" sz="24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いて</a:t>
            </a:r>
            <a:endParaRPr lang="en-US" altLang="ja-JP" sz="2400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アンケート内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組合名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』『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電話番号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』『</a:t>
            </a:r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受付時間</a:t>
            </a:r>
            <a:r>
              <a:rPr lang="en-US" altLang="ja-JP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</a:p>
          <a:p>
            <a:r>
              <a:rPr lang="ja-JP" altLang="en-US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を記載します。</a:t>
            </a:r>
            <a:endParaRPr lang="en-US" altLang="ja-JP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（例：○○労働組合　電話番号：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03-3454-××××</a:t>
            </a:r>
          </a:p>
          <a:p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受付時間：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時～</a:t>
            </a:r>
            <a:r>
              <a:rPr lang="en-US" altLang="ja-JP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18</a:t>
            </a:r>
            <a:r>
              <a:rPr lang="ja-JP" altLang="en-US" sz="1800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時）　</a:t>
            </a:r>
            <a:endParaRPr lang="en-US" altLang="ja-JP" sz="1800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xmlns="" id="{A2F5E85F-4D95-E463-B877-597B25F72F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5294" y="3785864"/>
            <a:ext cx="1311168" cy="1087673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xmlns="" id="{35EEF093-7B44-F008-633A-570B158E81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17504" y="1218956"/>
            <a:ext cx="1113940" cy="93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02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20646</TotalTime>
  <Words>459</Words>
  <Application>Microsoft Office PowerPoint</Application>
  <PresentationFormat>ワイド画面</PresentationFormat>
  <Paragraphs>118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BIZ UDゴシック</vt:lpstr>
      <vt:lpstr>UD デジタル 教科書体 NK-B</vt:lpstr>
      <vt:lpstr>メイリオ</vt:lpstr>
      <vt:lpstr>游ゴシック</vt:lpstr>
      <vt:lpstr>游ゴシック Light</vt:lpstr>
      <vt:lpstr>Arial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目的・概要</vt:lpstr>
      <vt:lpstr>Googleフォームとは？</vt:lpstr>
      <vt:lpstr>アンケート内容・イメージ</vt:lpstr>
      <vt:lpstr>回答結果集約イメージ</vt:lpstr>
      <vt:lpstr>個別回答表イメージ</vt:lpstr>
      <vt:lpstr>実施フロー</vt:lpstr>
      <vt:lpstr>組合での具体的な取り組みについて</vt:lpstr>
      <vt:lpstr>組合員向け案内文章サンプル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アンケートマニュアル</dc:title>
  <dc:creator>遠山 英明</dc:creator>
  <cp:lastModifiedBy>TOOYAMA</cp:lastModifiedBy>
  <cp:revision>98</cp:revision>
  <cp:lastPrinted>2022-05-17T03:59:58Z</cp:lastPrinted>
  <dcterms:created xsi:type="dcterms:W3CDTF">2022-03-15T13:45:17Z</dcterms:created>
  <dcterms:modified xsi:type="dcterms:W3CDTF">2022-05-25T08:16:29Z</dcterms:modified>
</cp:coreProperties>
</file>